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2" r:id="rId1"/>
    <p:sldMasterId id="2147483698" r:id="rId2"/>
    <p:sldMasterId id="2147483753" r:id="rId3"/>
    <p:sldMasterId id="2147484005" r:id="rId4"/>
  </p:sldMasterIdLst>
  <p:notesMasterIdLst>
    <p:notesMasterId r:id="rId21"/>
  </p:notesMasterIdLst>
  <p:handoutMasterIdLst>
    <p:handoutMasterId r:id="rId22"/>
  </p:handoutMasterIdLst>
  <p:sldIdLst>
    <p:sldId id="896" r:id="rId5"/>
    <p:sldId id="868" r:id="rId6"/>
    <p:sldId id="879" r:id="rId7"/>
    <p:sldId id="873" r:id="rId8"/>
    <p:sldId id="920" r:id="rId9"/>
    <p:sldId id="921" r:id="rId10"/>
    <p:sldId id="918" r:id="rId11"/>
    <p:sldId id="809" r:id="rId12"/>
    <p:sldId id="934" r:id="rId13"/>
    <p:sldId id="935" r:id="rId14"/>
    <p:sldId id="929" r:id="rId15"/>
    <p:sldId id="931" r:id="rId16"/>
    <p:sldId id="932" r:id="rId17"/>
    <p:sldId id="933" r:id="rId18"/>
    <p:sldId id="924" r:id="rId19"/>
    <p:sldId id="916" r:id="rId20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96"/>
            <p14:sldId id="868"/>
            <p14:sldId id="879"/>
            <p14:sldId id="873"/>
            <p14:sldId id="920"/>
            <p14:sldId id="921"/>
            <p14:sldId id="918"/>
            <p14:sldId id="809"/>
            <p14:sldId id="934"/>
            <p14:sldId id="935"/>
            <p14:sldId id="929"/>
            <p14:sldId id="931"/>
            <p14:sldId id="932"/>
            <p14:sldId id="933"/>
            <p14:sldId id="924"/>
            <p14:sldId id="916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615474"/>
    <a:srgbClr val="27A9A5"/>
    <a:srgbClr val="1EA3AA"/>
    <a:srgbClr val="49CEEF"/>
    <a:srgbClr val="D4A36E"/>
    <a:srgbClr val="D0343C"/>
    <a:srgbClr val="8DB1C4"/>
    <a:srgbClr val="3D4149"/>
    <a:srgbClr val="F9B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1" autoAdjust="0"/>
    <p:restoredTop sz="95417" autoAdjust="0"/>
  </p:normalViewPr>
  <p:slideViewPr>
    <p:cSldViewPr>
      <p:cViewPr varScale="1">
        <p:scale>
          <a:sx n="115" d="100"/>
          <a:sy n="115" d="100"/>
        </p:scale>
        <p:origin x="-186" y="-102"/>
      </p:cViewPr>
      <p:guideLst>
        <p:guide orient="horz" pos="2251"/>
        <p:guide orient="horz" pos="3159"/>
        <p:guide orient="horz" pos="981"/>
        <p:guide orient="horz" pos="3295"/>
        <p:guide orient="horz" pos="2160"/>
        <p:guide pos="3840"/>
        <p:guide pos="575"/>
        <p:guide pos="7105"/>
        <p:guide pos="7408"/>
        <p:guide pos="303"/>
        <p:guide pos="1965"/>
        <p:guide pos="5715"/>
        <p:guide pos="4384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8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45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7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56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14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1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9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8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4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20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4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920"/>
            <a:ext cx="9144000" cy="194421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5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1F762F7B-C22D-4A2E-B1A5-8E222F851E4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42424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092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FE6C16DC-9141-47C5-B7F4-3D479A35235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9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5650" y="4724400"/>
            <a:ext cx="3565525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05099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67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0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28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4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69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3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842" y="285293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1392145"/>
            <a:ext cx="6514877" cy="4067267"/>
          </a:xfrm>
        </p:spPr>
        <p:txBody>
          <a:bodyPr wrap="square">
            <a:spAutoFit/>
          </a:bodyPr>
          <a:lstStyle>
            <a:lvl1pPr marL="0" indent="0">
              <a:buNone/>
              <a:defRPr sz="28700" b="1" kern="0" spc="1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4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2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6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9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68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62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0605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6768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18876"/>
            <a:ext cx="4665237" cy="1709539"/>
          </a:xfrm>
        </p:spPr>
        <p:txBody>
          <a:bodyPr anchor="b"/>
          <a:lstStyle>
            <a:lvl1pPr>
              <a:defRPr sz="6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1893737"/>
            <a:ext cx="6514876" cy="406726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8700" b="1" kern="0" spc="10" baseline="0" dirty="0">
                <a:solidFill>
                  <a:srgbClr val="424242"/>
                </a:solidFill>
                <a:latin typeface="Arial Black" panose="020B0A040201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8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C7511537-99B3-44B4-97C2-A710295276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42424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A7F86FF8-2AA7-45AD-9AD4-BDE2885EE7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5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xmlns="" id="{8F655A97-6857-4158-ACEE-E8AAF2D198A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42424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7855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xmlns="" id="{4935E85B-EB68-40D8-AB06-60C627402E9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xmlns="" id="{CB8CB17B-D18E-4409-9249-58F89215CD5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42424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9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xmlns="" id="{F522A42C-13B3-4C40-B2E4-EA6D8AD5B10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866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88669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1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D7A131-9B76-4E64-AD97-136DDE626FB1}"/>
              </a:ext>
            </a:extLst>
          </p:cNvPr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03238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84" r:id="rId4"/>
    <p:sldLayoutId id="2147483999" r:id="rId5"/>
    <p:sldLayoutId id="2147483997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399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286"/>
              <a:t>10/4/2019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368" y="2780928"/>
            <a:ext cx="9144000" cy="1944216"/>
          </a:xfrm>
        </p:spPr>
        <p:txBody>
          <a:bodyPr>
            <a:normAutofit/>
          </a:bodyPr>
          <a:lstStyle/>
          <a:p>
            <a:pPr algn="l"/>
            <a:r>
              <a:rPr lang="en-US" sz="8000" b="0" dirty="0" smtClean="0">
                <a:latin typeface="+mj-lt"/>
              </a:rPr>
              <a:t>STARTUP-</a:t>
            </a:r>
            <a:r>
              <a:rPr lang="ru-RU" sz="8000" b="0" dirty="0" smtClean="0">
                <a:latin typeface="+mj-lt"/>
              </a:rPr>
              <a:t>АКАДЕМИЯ</a:t>
            </a:r>
            <a:endParaRPr lang="en-US" sz="8000" b="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80728"/>
            <a:ext cx="5544616" cy="1431485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467919" y="5661670"/>
            <a:ext cx="4676753" cy="9356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Ключевые ПОКАЗАТЕЛИ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2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7C2356D9-94E8-4D14-B943-0C443CB0EC5A}"/>
              </a:ext>
            </a:extLst>
          </p:cNvPr>
          <p:cNvSpPr/>
          <p:nvPr/>
        </p:nvSpPr>
        <p:spPr>
          <a:xfrm>
            <a:off x="0" y="0"/>
            <a:ext cx="3299012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B561DCA0-B82B-485A-88E7-7A6F7ADBD292}"/>
              </a:ext>
            </a:extLst>
          </p:cNvPr>
          <p:cNvSpPr/>
          <p:nvPr/>
        </p:nvSpPr>
        <p:spPr>
          <a:xfrm>
            <a:off x="4219178" y="735662"/>
            <a:ext cx="7204194" cy="15463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A317C537-6DC8-4068-9CB2-51D167870CF2}"/>
              </a:ext>
            </a:extLst>
          </p:cNvPr>
          <p:cNvSpPr txBox="1"/>
          <p:nvPr/>
        </p:nvSpPr>
        <p:spPr>
          <a:xfrm>
            <a:off x="401828" y="365346"/>
            <a:ext cx="3067418" cy="1384995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pPr defTabSz="914286"/>
            <a:r>
              <a:rPr lang="ru-RU" altLang="ko-KR" sz="3000" dirty="0" smtClean="0">
                <a:solidFill>
                  <a:prstClr val="white"/>
                </a:solidFill>
                <a:cs typeface="Arial" pitchFamily="34" charset="0"/>
              </a:rPr>
              <a:t>МЫ ЗНАЕМ КАК РАБОТАТЬ С ПРОЕКТАМИ</a:t>
            </a:r>
            <a:endParaRPr lang="ko-KR" altLang="en-US" sz="3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94F0AF91-C50F-4339-BAB3-8BA56FEB7F21}"/>
              </a:ext>
            </a:extLst>
          </p:cNvPr>
          <p:cNvSpPr/>
          <p:nvPr/>
        </p:nvSpPr>
        <p:spPr>
          <a:xfrm>
            <a:off x="4219178" y="2626379"/>
            <a:ext cx="7204194" cy="1506685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40832E8-3C61-4DF4-80EF-EB85286F795C}"/>
              </a:ext>
            </a:extLst>
          </p:cNvPr>
          <p:cNvSpPr/>
          <p:nvPr/>
        </p:nvSpPr>
        <p:spPr>
          <a:xfrm>
            <a:off x="4219178" y="4526097"/>
            <a:ext cx="7204194" cy="15132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grpSp>
        <p:nvGrpSpPr>
          <p:cNvPr id="67" name="그룹 6">
            <a:extLst>
              <a:ext uri="{FF2B5EF4-FFF2-40B4-BE49-F238E27FC236}">
                <a16:creationId xmlns:a16="http://schemas.microsoft.com/office/drawing/2014/main" xmlns="" id="{C27E0BB9-407C-4DB0-BDE8-94C4AB78B580}"/>
              </a:ext>
            </a:extLst>
          </p:cNvPr>
          <p:cNvGrpSpPr/>
          <p:nvPr/>
        </p:nvGrpSpPr>
        <p:grpSpPr>
          <a:xfrm>
            <a:off x="5816106" y="902330"/>
            <a:ext cx="5423885" cy="1033666"/>
            <a:chOff x="5735185" y="674821"/>
            <a:chExt cx="5423885" cy="103366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D363BD94-9E50-4549-973A-2530BBD686EA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507831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defTabSz="914286"/>
              <a:r>
                <a:rPr lang="ru-RU" altLang="ko-KR" sz="27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2015</a:t>
              </a:r>
              <a:endParaRPr lang="ko-KR" altLang="en-US" sz="27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57DFCD36-2B3A-4739-B087-04EAF4C99187}"/>
                </a:ext>
              </a:extLst>
            </p:cNvPr>
            <p:cNvSpPr txBox="1"/>
            <p:nvPr/>
          </p:nvSpPr>
          <p:spPr>
            <a:xfrm>
              <a:off x="5735185" y="1185267"/>
              <a:ext cx="5423885" cy="523220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defTabSz="914286"/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Лучшая организация 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по поддержке бизнеса в рамках областного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конкурса «Ты 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– предприниматель 2015»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FZShuTi" pitchFamily="2" charset="-122"/>
                <a:cs typeface="Arial" pitchFamily="34" charset="0"/>
              </a:endParaRPr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B8555C1A-41EA-4A4F-9940-B452F8E8BA0F}"/>
              </a:ext>
            </a:extLst>
          </p:cNvPr>
          <p:cNvSpPr/>
          <p:nvPr/>
        </p:nvSpPr>
        <p:spPr>
          <a:xfrm>
            <a:off x="4600575" y="988055"/>
            <a:ext cx="874077" cy="89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grpSp>
        <p:nvGrpSpPr>
          <p:cNvPr id="71" name="그룹 5">
            <a:extLst>
              <a:ext uri="{FF2B5EF4-FFF2-40B4-BE49-F238E27FC236}">
                <a16:creationId xmlns:a16="http://schemas.microsoft.com/office/drawing/2014/main" xmlns="" id="{698C082D-755B-4CE8-9CFE-D0328EEBB70F}"/>
              </a:ext>
            </a:extLst>
          </p:cNvPr>
          <p:cNvGrpSpPr/>
          <p:nvPr/>
        </p:nvGrpSpPr>
        <p:grpSpPr>
          <a:xfrm>
            <a:off x="5800594" y="2674638"/>
            <a:ext cx="5622778" cy="1402434"/>
            <a:chOff x="5756371" y="2061369"/>
            <a:chExt cx="5266798" cy="140243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C7FF8B93-1F78-4CB1-A7FD-9567BF334D6A}"/>
                </a:ext>
              </a:extLst>
            </p:cNvPr>
            <p:cNvSpPr txBox="1"/>
            <p:nvPr/>
          </p:nvSpPr>
          <p:spPr>
            <a:xfrm>
              <a:off x="5756371" y="2061369"/>
              <a:ext cx="5266798" cy="507831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defTabSz="914286"/>
              <a:r>
                <a:rPr lang="ru-RU" altLang="ko-KR" sz="27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2016</a:t>
              </a:r>
              <a:endParaRPr lang="ko-KR" altLang="en-US" sz="27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7640EEF-D974-4B7D-9C2F-9CE6976B1916}"/>
                </a:ext>
              </a:extLst>
            </p:cNvPr>
            <p:cNvSpPr txBox="1"/>
            <p:nvPr/>
          </p:nvSpPr>
          <p:spPr>
            <a:xfrm>
              <a:off x="5756371" y="2509696"/>
              <a:ext cx="5266793" cy="95410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defTabSz="914286"/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Нижегородский инновационный бизнес-инкубатор был признан лучшим бизнес-инкубатором России в рамках Национальной премии «Молодые львы-2016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», организованной международной ассоциацией бизнес-</a:t>
              </a:r>
              <a:r>
                <a:rPr lang="ru-RU" sz="1400" dirty="0" err="1" smtClean="0">
                  <a:solidFill>
                    <a:prstClr val="black"/>
                  </a:solidFill>
                  <a:latin typeface="+mj-lt"/>
                </a:rPr>
                <a:t>инкубирования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FZShuTi" pitchFamily="2" charset="-122"/>
                <a:cs typeface="Arial" pitchFamily="34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5E05F719-AF7E-4BD0-9892-AB976FE4A2E3}"/>
              </a:ext>
            </a:extLst>
          </p:cNvPr>
          <p:cNvSpPr/>
          <p:nvPr/>
        </p:nvSpPr>
        <p:spPr>
          <a:xfrm>
            <a:off x="4629150" y="2933700"/>
            <a:ext cx="874077" cy="8720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grpSp>
        <p:nvGrpSpPr>
          <p:cNvPr id="75" name="그룹 4">
            <a:extLst>
              <a:ext uri="{FF2B5EF4-FFF2-40B4-BE49-F238E27FC236}">
                <a16:creationId xmlns:a16="http://schemas.microsoft.com/office/drawing/2014/main" xmlns="" id="{7EDBDAE2-B8FE-4003-A83C-FB71EBFC8E3F}"/>
              </a:ext>
            </a:extLst>
          </p:cNvPr>
          <p:cNvGrpSpPr/>
          <p:nvPr/>
        </p:nvGrpSpPr>
        <p:grpSpPr>
          <a:xfrm>
            <a:off x="5816106" y="4681766"/>
            <a:ext cx="5266798" cy="1195506"/>
            <a:chOff x="5735185" y="3646460"/>
            <a:chExt cx="5266798" cy="119550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F0E2732-9B9B-424E-86B0-B9301BE02F73}"/>
                </a:ext>
              </a:extLst>
            </p:cNvPr>
            <p:cNvSpPr txBox="1"/>
            <p:nvPr/>
          </p:nvSpPr>
          <p:spPr>
            <a:xfrm>
              <a:off x="5735185" y="3646460"/>
              <a:ext cx="5266798" cy="507831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defTabSz="914286"/>
              <a:r>
                <a:rPr lang="ru-RU" altLang="ko-KR" sz="27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2017, 2018, 2019</a:t>
              </a:r>
              <a:endParaRPr lang="ko-KR" altLang="en-US" sz="27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B8178DD3-F449-4D88-8411-815C8BE4732B}"/>
                </a:ext>
              </a:extLst>
            </p:cNvPr>
            <p:cNvSpPr txBox="1"/>
            <p:nvPr/>
          </p:nvSpPr>
          <p:spPr>
            <a:xfrm>
              <a:off x="5735185" y="4103302"/>
              <a:ext cx="5266793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defTabSz="914286"/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Т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ехнопарк 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«</a:t>
              </a:r>
              <a:r>
                <a:rPr lang="ru-RU" sz="1400" dirty="0" err="1">
                  <a:solidFill>
                    <a:prstClr val="black"/>
                  </a:solidFill>
                  <a:latin typeface="+mj-lt"/>
                </a:rPr>
                <a:t>Анкудиновка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» был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внесен в группу самых 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эффективных технопарков России согласно Национальному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рейтингу,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формируемом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Ассоциацией </a:t>
              </a:r>
              <a:r>
                <a:rPr lang="ru-RU" sz="1400" dirty="0">
                  <a:solidFill>
                    <a:prstClr val="black"/>
                  </a:solidFill>
                  <a:latin typeface="+mj-lt"/>
                </a:rPr>
                <a:t>кластеров и технопарков </a:t>
              </a:r>
              <a:r>
                <a:rPr lang="ru-RU" sz="1400" dirty="0" smtClean="0">
                  <a:solidFill>
                    <a:prstClr val="black"/>
                  </a:solidFill>
                  <a:latin typeface="+mj-lt"/>
                </a:rPr>
                <a:t>России</a:t>
              </a:r>
              <a:endParaRPr lang="ru-RU" sz="1400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8A278FE7-09E8-4845-92CE-65950B312CD7}"/>
              </a:ext>
            </a:extLst>
          </p:cNvPr>
          <p:cNvSpPr/>
          <p:nvPr/>
        </p:nvSpPr>
        <p:spPr>
          <a:xfrm>
            <a:off x="4581525" y="4914900"/>
            <a:ext cx="874077" cy="8734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xmlns="" id="{28AE4F60-5F1C-4F5E-9670-B7F68F7C5BCC}"/>
              </a:ext>
            </a:extLst>
          </p:cNvPr>
          <p:cNvSpPr/>
          <p:nvPr/>
        </p:nvSpPr>
        <p:spPr>
          <a:xfrm flipH="1">
            <a:off x="4844759" y="5201135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5" name="Round Same Side Corner Rectangle 11">
            <a:extLst>
              <a:ext uri="{FF2B5EF4-FFF2-40B4-BE49-F238E27FC236}">
                <a16:creationId xmlns:a16="http://schemas.microsoft.com/office/drawing/2014/main" xmlns="" id="{9E3EAD40-EBCA-442D-B5CE-2781F77BF358}"/>
              </a:ext>
            </a:extLst>
          </p:cNvPr>
          <p:cNvSpPr>
            <a:spLocks noChangeAspect="1"/>
          </p:cNvSpPr>
          <p:nvPr/>
        </p:nvSpPr>
        <p:spPr>
          <a:xfrm rot="9900000">
            <a:off x="4911209" y="3211696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6" name="Rounded Rectangle 27">
            <a:extLst>
              <a:ext uri="{FF2B5EF4-FFF2-40B4-BE49-F238E27FC236}">
                <a16:creationId xmlns:a16="http://schemas.microsoft.com/office/drawing/2014/main" xmlns="" id="{8C352E97-5C14-405E-97EF-EA34B2335019}"/>
              </a:ext>
            </a:extLst>
          </p:cNvPr>
          <p:cNvSpPr/>
          <p:nvPr/>
        </p:nvSpPr>
        <p:spPr>
          <a:xfrm>
            <a:off x="4874431" y="1260838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7" name="L-Shape 96">
            <a:extLst>
              <a:ext uri="{FF2B5EF4-FFF2-40B4-BE49-F238E27FC236}">
                <a16:creationId xmlns:a16="http://schemas.microsoft.com/office/drawing/2014/main" xmlns="" id="{6793735E-A97B-48D8-A0B3-9E3A40151459}"/>
              </a:ext>
            </a:extLst>
          </p:cNvPr>
          <p:cNvSpPr/>
          <p:nvPr/>
        </p:nvSpPr>
        <p:spPr>
          <a:xfrm>
            <a:off x="149455" y="5905728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 sz="2700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7640EEF-D974-4B7D-9C2F-9CE6976B1916}"/>
              </a:ext>
            </a:extLst>
          </p:cNvPr>
          <p:cNvSpPr txBox="1"/>
          <p:nvPr/>
        </p:nvSpPr>
        <p:spPr>
          <a:xfrm>
            <a:off x="348983" y="1987047"/>
            <a:ext cx="2679968" cy="1600438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defTabSz="914286"/>
            <a:r>
              <a:rPr lang="ru-RU" sz="1400" dirty="0" smtClean="0">
                <a:solidFill>
                  <a:prstClr val="black"/>
                </a:solidFill>
                <a:latin typeface="+mj-lt"/>
              </a:rPr>
              <a:t>Команда технопарка имеет большой опыт в развитии инновационных проектов, организации кооперационных связей между промышленными и инновационными предприятиями </a:t>
            </a: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ea typeface="FZShuTi" pitchFamily="2" charset="-122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640EEF-D974-4B7D-9C2F-9CE6976B1916}"/>
              </a:ext>
            </a:extLst>
          </p:cNvPr>
          <p:cNvSpPr txBox="1"/>
          <p:nvPr/>
        </p:nvSpPr>
        <p:spPr>
          <a:xfrm>
            <a:off x="140686" y="3739193"/>
            <a:ext cx="2679968" cy="2585323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marL="285750" indent="-200025" defTabSz="914286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white"/>
                </a:solidFill>
                <a:latin typeface="+mj-lt"/>
              </a:rPr>
              <a:t>50 компаний резидентов</a:t>
            </a:r>
          </a:p>
          <a:p>
            <a:pPr marL="285750" indent="-200025" defTabSz="914286">
              <a:buFont typeface="Arial" panose="020B0604020202020204" pitchFamily="34" charset="0"/>
              <a:buChar char="•"/>
            </a:pPr>
            <a:r>
              <a:rPr lang="ru-RU" altLang="ko-KR" dirty="0" smtClean="0">
                <a:solidFill>
                  <a:prstClr val="white"/>
                </a:solidFill>
                <a:latin typeface="+mj-lt"/>
                <a:ea typeface="FZShuTi" pitchFamily="2" charset="-122"/>
                <a:cs typeface="Arial" pitchFamily="34" charset="0"/>
              </a:rPr>
              <a:t>Более 70 успешно выпущенных компаний</a:t>
            </a:r>
          </a:p>
          <a:p>
            <a:pPr marL="285750" indent="-200025" defTabSz="914286">
              <a:buFont typeface="Arial" panose="020B0604020202020204" pitchFamily="34" charset="0"/>
              <a:buChar char="•"/>
            </a:pPr>
            <a:r>
              <a:rPr lang="ru-RU" altLang="ko-KR" dirty="0" smtClean="0">
                <a:solidFill>
                  <a:prstClr val="white"/>
                </a:solidFill>
                <a:latin typeface="+mj-lt"/>
                <a:ea typeface="FZShuTi" pitchFamily="2" charset="-122"/>
                <a:cs typeface="Arial" pitchFamily="34" charset="0"/>
              </a:rPr>
              <a:t>Более 200 субъектов </a:t>
            </a:r>
            <a:r>
              <a:rPr lang="ru-RU" altLang="ko-KR" dirty="0" err="1" smtClean="0">
                <a:solidFill>
                  <a:prstClr val="white"/>
                </a:solidFill>
                <a:latin typeface="+mj-lt"/>
                <a:ea typeface="FZShuTi" pitchFamily="2" charset="-122"/>
                <a:cs typeface="Arial" pitchFamily="34" charset="0"/>
              </a:rPr>
              <a:t>мсп</a:t>
            </a:r>
            <a:r>
              <a:rPr lang="ru-RU" altLang="ko-KR" dirty="0" smtClean="0">
                <a:solidFill>
                  <a:prstClr val="white"/>
                </a:solidFill>
                <a:latin typeface="+mj-lt"/>
                <a:ea typeface="FZShuTi" pitchFamily="2" charset="-122"/>
                <a:cs typeface="Arial" pitchFamily="34" charset="0"/>
              </a:rPr>
              <a:t>  ежегодно получают поддержку «НИБИ»</a:t>
            </a:r>
            <a:endParaRPr lang="en-US" altLang="ko-KR" dirty="0">
              <a:solidFill>
                <a:prstClr val="white"/>
              </a:solidFill>
              <a:latin typeface="+mj-lt"/>
              <a:ea typeface="FZShuTi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12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998131-5978-4D88-AADC-2AA1C478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D29E27F-D56B-46E4-9441-7F127D6D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92" y="1124744"/>
            <a:ext cx="7819256" cy="1325563"/>
          </a:xfrm>
        </p:spPr>
        <p:txBody>
          <a:bodyPr>
            <a:noAutofit/>
          </a:bodyPr>
          <a:lstStyle/>
          <a:p>
            <a:r>
              <a:rPr lang="ru-RU" b="0" noProof="1" smtClean="0">
                <a:latin typeface="+mj-lt"/>
              </a:rPr>
              <a:t>Образовательный центр</a:t>
            </a:r>
            <a:br>
              <a:rPr lang="ru-RU" b="0" noProof="1" smtClean="0">
                <a:latin typeface="+mj-lt"/>
              </a:rPr>
            </a:br>
            <a:r>
              <a:rPr lang="ru-RU" b="0" noProof="1" smtClean="0">
                <a:latin typeface="+mj-lt"/>
              </a:rPr>
              <a:t>технопарка </a:t>
            </a:r>
            <a:br>
              <a:rPr lang="ru-RU" b="0" noProof="1" smtClean="0">
                <a:latin typeface="+mj-lt"/>
              </a:rPr>
            </a:br>
            <a:r>
              <a:rPr lang="ru-RU" b="0" noProof="1" smtClean="0">
                <a:latin typeface="+mj-lt"/>
              </a:rPr>
              <a:t>«Анкудиновка»</a:t>
            </a:r>
            <a:endParaRPr lang="en-US" b="0" noProof="1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795531-C87C-4E0C-AD7B-1163A36C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40016" y="3541338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err="1">
                <a:latin typeface="+mj-lt"/>
              </a:rPr>
              <a:t>г</a:t>
            </a:r>
            <a:r>
              <a:rPr lang="ru-RU" sz="2800" dirty="0" err="1" smtClean="0">
                <a:latin typeface="+mj-lt"/>
              </a:rPr>
              <a:t>.Нижний</a:t>
            </a:r>
            <a:r>
              <a:rPr lang="ru-RU" sz="2800" dirty="0" smtClean="0">
                <a:latin typeface="+mj-lt"/>
              </a:rPr>
              <a:t> Новгород</a:t>
            </a:r>
          </a:p>
          <a:p>
            <a:pPr algn="r"/>
            <a:r>
              <a:rPr lang="ru-RU" sz="2800" dirty="0" err="1">
                <a:latin typeface="+mj-lt"/>
              </a:rPr>
              <a:t>у</a:t>
            </a:r>
            <a:r>
              <a:rPr lang="ru-RU" sz="2800" dirty="0" err="1" smtClean="0">
                <a:latin typeface="+mj-lt"/>
              </a:rPr>
              <a:t>л.Академика</a:t>
            </a:r>
            <a:r>
              <a:rPr lang="ru-RU" sz="2800" dirty="0" smtClean="0">
                <a:latin typeface="+mj-lt"/>
              </a:rPr>
              <a:t> Сахарова, д.4</a:t>
            </a:r>
          </a:p>
          <a:p>
            <a:pPr algn="r"/>
            <a:r>
              <a:rPr lang="en-US" sz="2800" dirty="0" err="1">
                <a:latin typeface="+mj-lt"/>
              </a:rPr>
              <a:t>i</a:t>
            </a:r>
            <a:r>
              <a:rPr lang="en-US" sz="2800" dirty="0" err="1" smtClean="0">
                <a:latin typeface="+mj-lt"/>
              </a:rPr>
              <a:t>tpark-nn</a:t>
            </a:r>
            <a:r>
              <a:rPr lang="ru-RU" sz="2800" dirty="0">
                <a:latin typeface="+mj-lt"/>
              </a:rPr>
              <a:t>.</a:t>
            </a:r>
            <a:r>
              <a:rPr lang="en-US" sz="2800" dirty="0" smtClean="0">
                <a:latin typeface="+mj-lt"/>
              </a:rPr>
              <a:t>com</a:t>
            </a:r>
            <a:endParaRPr lang="ru-RU" sz="2800" dirty="0" smtClean="0">
              <a:latin typeface="+mj-lt"/>
            </a:endParaRPr>
          </a:p>
          <a:p>
            <a:pPr algn="r"/>
            <a:r>
              <a:rPr lang="ru-RU" sz="2800" dirty="0" smtClean="0">
                <a:latin typeface="+mj-lt"/>
              </a:rPr>
              <a:t>+7 (831) 469-01-64</a:t>
            </a:r>
            <a:endParaRPr lang="ru-RU" sz="28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081872"/>
            <a:ext cx="1434698" cy="13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9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ЛИЦЕНЗИЯ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+mj-lt"/>
              </a:rPr>
              <a:t>На право ведения образовательной деятельности</a:t>
            </a:r>
            <a:endParaRPr lang="en-US" sz="200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27A9A5"/>
                </a:solidFill>
              </a:rPr>
              <a:t>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BA5CB2-5523-4E40-A544-0EB7707905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1">
                <a:solidFill>
                  <a:srgbClr val="424242"/>
                </a:solidFill>
              </a:rPr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9A3D45-71FF-4D41-80B7-3CA0C21E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8640"/>
            <a:ext cx="4038331" cy="570835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79376" y="206084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Лицензия на </a:t>
            </a: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право ведения образовательной деятельности №9163 от 5 августа 2011 </a:t>
            </a:r>
            <a:r>
              <a:rPr lang="ru-RU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года.</a:t>
            </a:r>
          </a:p>
          <a:p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По окончании обучения слушатель получает сертификат о получении дополнительного профессионального образования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Transition </a:t>
            </a:r>
            <a:r>
              <a:rPr lang="ru-RU" dirty="0" smtClean="0">
                <a:solidFill>
                  <a:schemeClr val="bg1"/>
                </a:solidFill>
              </a:rPr>
              <a:t>КУРСЫ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37E9A6-4B72-4A45-A29F-D1E0E340A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УЧЕБНЫЕ ПРОГРАММЫ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5826006-0080-44B8-8BE8-BA93ED355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7A9A5"/>
                </a:solidFill>
              </a:rPr>
              <a:t>02</a:t>
            </a:r>
            <a:endParaRPr lang="en-US" dirty="0">
              <a:solidFill>
                <a:srgbClr val="27A9A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02727"/>
              </p:ext>
            </p:extLst>
          </p:nvPr>
        </p:nvGraphicFramePr>
        <p:xfrm>
          <a:off x="983432" y="359632"/>
          <a:ext cx="10657184" cy="558063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98311"/>
                <a:gridCol w="7870883"/>
                <a:gridCol w="2087990"/>
              </a:tblGrid>
              <a:tr h="3506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</a:rPr>
                        <a:t>Образовательные программы, разработанные и реализованные            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</a:rPr>
                        <a:t>ГУ «НИБИ» (</a:t>
                      </a:r>
                      <a:r>
                        <a:rPr lang="ru-RU" sz="1800" b="0" dirty="0" smtClean="0">
                          <a:effectLst/>
                          <a:latin typeface="+mj-lt"/>
                        </a:rPr>
                        <a:t>технопарк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</a:rPr>
                        <a:t> «</a:t>
                      </a:r>
                      <a:r>
                        <a:rPr lang="ru-RU" sz="1800" b="0" baseline="0" dirty="0" err="1" smtClean="0">
                          <a:effectLst/>
                          <a:latin typeface="+mj-lt"/>
                        </a:rPr>
                        <a:t>Анкудиновка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</a:rPr>
                        <a:t>») с 2015 года</a:t>
                      </a:r>
                      <a:endParaRPr lang="ru-RU" sz="1800" b="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j-lt"/>
                        </a:rPr>
                        <a:t>Часы</a:t>
                      </a:r>
                      <a:endParaRPr lang="ru-RU" sz="1800" b="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6495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Менеджмент организаций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120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6022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Интернет-маркетинг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120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77089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Управленческая подготовка менеджеров для бизнес-инкубаторов и центров поддержки предпринимательства Нижегородской области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9419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Налогообложение юридических и физических лиц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72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9419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Современные маркетинговые коммуникации. Навыки продаж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</a:t>
                      </a:r>
                      <a:endParaRPr lang="ru-RU" sz="16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9419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Эффективные межличностные коммуникации в бизнесе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72</a:t>
                      </a:r>
                      <a:endParaRPr lang="ru-RU" sz="160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9419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</a:rPr>
                        <a:t>Технологии управления организационными изменениями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72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94194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Управление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start-up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проектами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30583"/>
              </p:ext>
            </p:extLst>
          </p:nvPr>
        </p:nvGraphicFramePr>
        <p:xfrm>
          <a:off x="983432" y="260649"/>
          <a:ext cx="10657184" cy="562139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98311"/>
                <a:gridCol w="7870883"/>
                <a:gridCol w="2087990"/>
              </a:tblGrid>
              <a:tr h="43821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Образовательные программы, реализованные технопарком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Анкудиновка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» и ГУ «НИБИ» с 2015 года</a:t>
                      </a:r>
                      <a:endParaRPr lang="ru-RU" sz="1800" b="0" kern="12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j-lt"/>
                        </a:rPr>
                        <a:t>Часы</a:t>
                      </a:r>
                      <a:endParaRPr lang="ru-RU" sz="1800" b="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76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</a:rPr>
                        <a:t>Английский язык для делового общения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48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76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+mj-lt"/>
                        </a:rPr>
                        <a:t>Бенчмаркинг</a:t>
                      </a:r>
                      <a:r>
                        <a:rPr lang="ru-RU" sz="1600" dirty="0" smtClean="0">
                          <a:effectLst/>
                          <a:latin typeface="+mj-lt"/>
                        </a:rPr>
                        <a:t> в системе управления инновационными проектами: технологии и бизнес-практики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48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76828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Маркетинг инноваций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  <a:tr h="576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</a:t>
                      </a:r>
                      <a:endParaRPr lang="ru-RU" sz="10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</a:rPr>
                        <a:t>Управление конфликтами в процессе общения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16</a:t>
                      </a:r>
                      <a:endParaRPr lang="ru-RU" sz="1600" dirty="0">
                        <a:solidFill>
                          <a:srgbClr val="7B7B7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50" marR="60950" marT="0" marB="0" anchor="ctr"/>
                </a:tc>
              </a:tr>
              <a:tr h="576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Оценка рисков инвестиционных проектов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  <a:tr h="537564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Искусство конструктивной полемики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  <a:tr h="5375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Проведение эффективной бизнес-презентации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  <a:tr h="5375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Нетворкинг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или как рождаются деловые связи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  <a:tr h="53756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Проверка статистических гипотез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0" marR="609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3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Transition </a:t>
            </a:r>
            <a:r>
              <a:rPr lang="ru-RU" dirty="0" smtClean="0">
                <a:solidFill>
                  <a:schemeClr val="bg1"/>
                </a:solidFill>
              </a:rPr>
              <a:t>РЕЗУЛЬТАТЫ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37E9A6-4B72-4A45-A29F-D1E0E340A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2015-2018 </a:t>
            </a:r>
            <a:r>
              <a:rPr lang="ru-RU" dirty="0" err="1" smtClean="0">
                <a:latin typeface="+mj-lt"/>
              </a:rPr>
              <a:t>гг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5826006-0080-44B8-8BE8-BA93ED355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7A9A5"/>
                </a:solidFill>
              </a:rPr>
              <a:t>03</a:t>
            </a:r>
            <a:endParaRPr lang="en-US" dirty="0">
              <a:solidFill>
                <a:srgbClr val="27A9A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AF76EC7-878D-40DB-A762-D319C02C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47250"/>
              </p:ext>
            </p:extLst>
          </p:nvPr>
        </p:nvGraphicFramePr>
        <p:xfrm>
          <a:off x="479377" y="1340768"/>
          <a:ext cx="11233247" cy="299939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877861"/>
                <a:gridCol w="3355386"/>
              </a:tblGrid>
              <a:tr h="166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+mj-lt"/>
                        </a:rPr>
                        <a:t>Количество курсов по программам дополнительного профессионального образования</a:t>
                      </a:r>
                      <a:endParaRPr lang="ru-RU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1" marR="44341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+mj-lt"/>
                        </a:rPr>
                        <a:t>25</a:t>
                      </a:r>
                      <a:endParaRPr lang="ru-RU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1" marR="44341" marT="0" marB="0" anchor="ctr"/>
                </a:tc>
              </a:tr>
              <a:tr h="1330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+mj-lt"/>
                        </a:rPr>
                        <a:t>Количество выданных </a:t>
                      </a:r>
                      <a:r>
                        <a:rPr lang="ru-RU" sz="2400" b="0" dirty="0" smtClean="0">
                          <a:effectLst/>
                          <a:latin typeface="+mj-lt"/>
                        </a:rPr>
                        <a:t>сертификатов</a:t>
                      </a:r>
                      <a:endParaRPr lang="ru-RU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1" marR="44341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+mj-lt"/>
                        </a:rPr>
                        <a:t>740</a:t>
                      </a:r>
                      <a:endParaRPr lang="ru-RU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1" marR="44341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9377" y="4797152"/>
            <a:ext cx="48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*Период с 2015-2018 </a:t>
            </a:r>
            <a:r>
              <a:rPr lang="ru-RU" dirty="0" err="1" smtClean="0">
                <a:latin typeface="+mj-lt"/>
              </a:rPr>
              <a:t>гг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9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714F9A-57FC-47D3-A196-531173E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800" dirty="0" smtClean="0">
                <a:solidFill>
                  <a:schemeClr val="bg1"/>
                </a:solidFill>
              </a:rPr>
              <a:t>ПОЧЕМУ МЫ?</a:t>
            </a:r>
            <a:endParaRPr lang="en-US" sz="58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5826006-0080-44B8-8BE8-BA93ED355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7A9A5"/>
                </a:solidFill>
              </a:rPr>
              <a:t>04</a:t>
            </a:r>
            <a:endParaRPr lang="en-US" dirty="0">
              <a:solidFill>
                <a:srgbClr val="27A9A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ection Break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77508</TotalTime>
  <Words>503</Words>
  <Application>Microsoft Office PowerPoint</Application>
  <PresentationFormat>Произвольный</PresentationFormat>
  <Paragraphs>138</Paragraphs>
  <Slides>16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SHOWEET-CORPO</vt:lpstr>
      <vt:lpstr>Showeet theme</vt:lpstr>
      <vt:lpstr>showeet</vt:lpstr>
      <vt:lpstr>1_Section Break Slide Master</vt:lpstr>
      <vt:lpstr>STARTUP-АКАДЕМИЯ</vt:lpstr>
      <vt:lpstr>ЛИЦЕНЗИЯ</vt:lpstr>
      <vt:lpstr>Презентация PowerPoint</vt:lpstr>
      <vt:lpstr>Transition КУРСЫ</vt:lpstr>
      <vt:lpstr>Презентация PowerPoint</vt:lpstr>
      <vt:lpstr>Презентация PowerPoint</vt:lpstr>
      <vt:lpstr>Transition РЕЗУЛЬТАТЫ</vt:lpstr>
      <vt:lpstr>Презентация PowerPoint</vt:lpstr>
      <vt:lpstr>ПОЧЕМУ МЫ?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Образовательный центр технопарка  «Анкудиновка»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 - PowerPoint Template</dc:title>
  <dc:creator>showeet.com</dc:creator>
  <dc:description>© Copyright Showeet.com</dc:description>
  <cp:lastModifiedBy>Denis Bakutin</cp:lastModifiedBy>
  <cp:revision>26</cp:revision>
  <dcterms:created xsi:type="dcterms:W3CDTF">2011-05-09T14:18:21Z</dcterms:created>
  <dcterms:modified xsi:type="dcterms:W3CDTF">2019-10-04T06:00:24Z</dcterms:modified>
  <cp:category>Templates</cp:category>
</cp:coreProperties>
</file>